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0E"/>
    <a:srgbClr val="0F8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711" autoAdjust="0"/>
  </p:normalViewPr>
  <p:slideViewPr>
    <p:cSldViewPr snapToGrid="0" snapToObjects="1">
      <p:cViewPr varScale="1">
        <p:scale>
          <a:sx n="59" d="100"/>
          <a:sy n="59" d="100"/>
        </p:scale>
        <p:origin x="1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4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44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44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44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44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44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44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44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44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44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000">
                <a:latin typeface="DaxPro-Regular"/>
                <a:ea typeface="DaxPro-Regular"/>
                <a:cs typeface="DaxPro-Regular"/>
                <a:sym typeface="DaxPro-Regular"/>
              </a:defRPr>
            </a:lvl1pPr>
          </a:lstStyle>
          <a:p>
            <a:r>
              <a:t>Wir müssen 1 2 3 4 sein. Jeder verkauft das goldene Ei aber wir müssen uns mit unseren Leistungen immer unter Beweis bringen.</a:t>
            </a:r>
          </a:p>
        </p:txBody>
      </p:sp>
    </p:spTree>
    <p:extLst>
      <p:ext uri="{BB962C8B-B14F-4D97-AF65-F5344CB8AC3E}">
        <p14:creationId xmlns:p14="http://schemas.microsoft.com/office/powerpoint/2010/main" val="29897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000">
                <a:latin typeface="DaxPro-Regular"/>
                <a:ea typeface="DaxPro-Regular"/>
                <a:cs typeface="DaxPro-Regular"/>
                <a:sym typeface="DaxPro-Regular"/>
              </a:defRPr>
            </a:lvl1pPr>
          </a:lstStyle>
          <a:p>
            <a:r>
              <a:t>Wir müssen 1 2 3 4 sein. Jeder verkauft das goldene Ei aber wir müssen uns mit unseren Leistungen immer unter Beweis bringen.</a:t>
            </a:r>
          </a:p>
        </p:txBody>
      </p:sp>
    </p:spTree>
    <p:extLst>
      <p:ext uri="{BB962C8B-B14F-4D97-AF65-F5344CB8AC3E}">
        <p14:creationId xmlns:p14="http://schemas.microsoft.com/office/powerpoint/2010/main" val="356329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eltext"/>
          <p:cNvSpPr txBox="1">
            <a:spLocks noGrp="1"/>
          </p:cNvSpPr>
          <p:nvPr>
            <p:ph type="title"/>
          </p:nvPr>
        </p:nvSpPr>
        <p:spPr>
          <a:xfrm>
            <a:off x="2610340" y="891321"/>
            <a:ext cx="20445045" cy="1980833"/>
          </a:xfrm>
          <a:prstGeom prst="rect">
            <a:avLst/>
          </a:prstGeom>
        </p:spPr>
        <p:txBody>
          <a:bodyPr lIns="68580" tIns="68580" rIns="68580" bIns="68580" anchor="b" anchorCtr="0">
            <a:normAutofit/>
          </a:bodyPr>
          <a:lstStyle>
            <a:lvl1pPr marL="0" marR="0" algn="l">
              <a:defRPr sz="6450">
                <a:uFillTx/>
                <a:latin typeface="Effra Light" panose="020B0403020203020204" pitchFamily="34" charset="0"/>
                <a:ea typeface="Effra Light" panose="020B0403020203020204" pitchFamily="34" charset="0"/>
                <a:cs typeface="Calibri"/>
                <a:sym typeface="Calibri"/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28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610339" y="4114805"/>
            <a:ext cx="16220832" cy="6788945"/>
          </a:xfrm>
          <a:prstGeom prst="rect">
            <a:avLst/>
          </a:prstGeom>
        </p:spPr>
        <p:txBody>
          <a:bodyPr lIns="68580" tIns="68580" rIns="68580" bIns="68580">
            <a:normAutofit/>
          </a:bodyPr>
          <a:lstStyle>
            <a:lvl1pPr marL="482191" marR="0" indent="-482191">
              <a:spcBef>
                <a:spcPts val="1125"/>
              </a:spcBef>
              <a:buFont typeface="Arial"/>
              <a:defRPr sz="3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1pPr>
            <a:lvl2pPr marL="802121" marR="0" indent="-459230">
              <a:spcBef>
                <a:spcPts val="1125"/>
              </a:spcBef>
              <a:buFont typeface="Arial"/>
              <a:defRPr sz="3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2pPr>
            <a:lvl3pPr marL="1114397" marR="0" indent="-428615">
              <a:spcBef>
                <a:spcPts val="1125"/>
              </a:spcBef>
              <a:buFont typeface="Arial"/>
              <a:defRPr sz="3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3pPr>
            <a:lvl4pPr marL="1543012" marR="0" indent="-514337">
              <a:spcBef>
                <a:spcPts val="1125"/>
              </a:spcBef>
              <a:buFont typeface="Arial"/>
              <a:defRPr sz="3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4pPr>
            <a:lvl5pPr marL="1885903" marR="0" indent="-514337">
              <a:spcBef>
                <a:spcPts val="1125"/>
              </a:spcBef>
              <a:buFont typeface="Arial"/>
              <a:defRPr sz="3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28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903569" y="11289198"/>
            <a:ext cx="460639" cy="467361"/>
          </a:xfrm>
          <a:prstGeom prst="rect">
            <a:avLst/>
          </a:prstGeom>
        </p:spPr>
        <p:txBody>
          <a:bodyPr lIns="68580" tIns="68580" rIns="68580" bIns="68580" anchor="ctr"/>
          <a:lstStyle>
            <a:lvl1pPr algn="r" defTabSz="685783">
              <a:defRPr sz="165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eltext"/>
          <p:cNvSpPr txBox="1">
            <a:spLocks noGrp="1"/>
          </p:cNvSpPr>
          <p:nvPr>
            <p:ph type="title"/>
          </p:nvPr>
        </p:nvSpPr>
        <p:spPr>
          <a:xfrm>
            <a:off x="6673459" y="5116710"/>
            <a:ext cx="11037095" cy="3482580"/>
          </a:xfrm>
          <a:prstGeom prst="rect">
            <a:avLst/>
          </a:prstGeom>
        </p:spPr>
        <p:txBody>
          <a:bodyPr lIns="53578" tIns="53578" rIns="53578" bIns="53578">
            <a:normAutofit/>
          </a:bodyPr>
          <a:lstStyle>
            <a:lvl1pPr marL="0" marR="0" defTabSz="616133">
              <a:defRPr sz="8100"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29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70034" y="11472426"/>
            <a:ext cx="430551" cy="437357"/>
          </a:xfrm>
          <a:prstGeom prst="rect">
            <a:avLst/>
          </a:prstGeom>
        </p:spPr>
        <p:txBody>
          <a:bodyPr lIns="53578" tIns="53578" rIns="53578" bIns="53578"/>
          <a:lstStyle>
            <a:lvl1pPr defTabSz="616133">
              <a:defRPr sz="165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eltext"/>
          <p:cNvSpPr txBox="1">
            <a:spLocks noGrp="1"/>
          </p:cNvSpPr>
          <p:nvPr>
            <p:ph type="title"/>
          </p:nvPr>
        </p:nvSpPr>
        <p:spPr>
          <a:xfrm>
            <a:off x="6338595" y="2183318"/>
            <a:ext cx="11706823" cy="2277071"/>
          </a:xfrm>
          <a:prstGeom prst="rect">
            <a:avLst/>
          </a:prstGeom>
        </p:spPr>
        <p:txBody>
          <a:bodyPr lIns="53578" tIns="53578" rIns="53578" bIns="53578">
            <a:normAutofit/>
          </a:bodyPr>
          <a:lstStyle>
            <a:lvl1pPr marL="0" marR="0" defTabSz="438139">
              <a:defRPr sz="8100"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30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70034" y="11472426"/>
            <a:ext cx="430551" cy="437357"/>
          </a:xfrm>
          <a:prstGeom prst="rect">
            <a:avLst/>
          </a:prstGeom>
        </p:spPr>
        <p:txBody>
          <a:bodyPr lIns="53578" tIns="53578" rIns="53578" bIns="53578"/>
          <a:lstStyle>
            <a:lvl1pPr defTabSz="438139">
              <a:defRPr sz="165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eltext"/>
          <p:cNvSpPr txBox="1">
            <a:spLocks noGrp="1"/>
          </p:cNvSpPr>
          <p:nvPr>
            <p:ph type="title"/>
          </p:nvPr>
        </p:nvSpPr>
        <p:spPr>
          <a:xfrm>
            <a:off x="1985111" y="398585"/>
            <a:ext cx="18436492" cy="2051538"/>
          </a:xfrm>
          <a:prstGeom prst="rect">
            <a:avLst/>
          </a:prstGeom>
        </p:spPr>
        <p:txBody>
          <a:bodyPr lIns="91439" tIns="91439" rIns="91439" bIns="91439" anchor="b" anchorCtr="0">
            <a:normAutofit/>
          </a:bodyPr>
          <a:lstStyle>
            <a:lvl1pPr marL="0" marR="0" algn="l">
              <a:defRPr>
                <a:uFillTx/>
                <a:latin typeface="Effra Light" panose="020B0403020203020204" pitchFamily="34" charset="0"/>
                <a:ea typeface="Effra Light" panose="020B0403020203020204" pitchFamily="34" charset="0"/>
                <a:cs typeface="Calibri"/>
                <a:sym typeface="Calibri"/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313" name="Textebene 1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marL="514337" marR="0">
              <a:spcBef>
                <a:spcPts val="1125"/>
              </a:spcBef>
              <a:buFont typeface="Arial"/>
              <a:defRPr sz="4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 panose="020F0502020204030204" pitchFamily="34" charset="0"/>
                <a:sym typeface="Calibri"/>
              </a:defRPr>
            </a:lvl1pPr>
            <a:lvl2pPr marL="832736" marR="0" indent="-489845">
              <a:spcBef>
                <a:spcPts val="1125"/>
              </a:spcBef>
              <a:buFont typeface="Arial"/>
              <a:defRPr sz="4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 panose="020F0502020204030204" pitchFamily="34" charset="0"/>
                <a:sym typeface="Calibri"/>
              </a:defRPr>
            </a:lvl2pPr>
            <a:lvl3pPr marL="1142972" marR="0" indent="-457189">
              <a:spcBef>
                <a:spcPts val="1125"/>
              </a:spcBef>
              <a:buFont typeface="Arial"/>
              <a:defRPr sz="4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 panose="020F0502020204030204" pitchFamily="34" charset="0"/>
                <a:sym typeface="Calibri"/>
              </a:defRPr>
            </a:lvl3pPr>
            <a:lvl4pPr marL="1577300" marR="0" indent="-548627">
              <a:spcBef>
                <a:spcPts val="1125"/>
              </a:spcBef>
              <a:buFont typeface="Arial"/>
              <a:defRPr sz="4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 panose="020F0502020204030204" pitchFamily="34" charset="0"/>
                <a:sym typeface="Calibri"/>
              </a:defRPr>
            </a:lvl4pPr>
            <a:lvl5pPr marL="1920192" marR="0" indent="-548627">
              <a:spcBef>
                <a:spcPts val="1125"/>
              </a:spcBef>
              <a:buFont typeface="Arial"/>
              <a:defRPr sz="4000"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 panose="020F0502020204030204" pitchFamily="34" charset="0"/>
                <a:sym typeface="Calibri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3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9886989" y="1280224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685783">
              <a:defRPr sz="18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WINNEN SIE NEUE KUNDEN"/>
          <p:cNvSpPr/>
          <p:nvPr userDrawn="1"/>
        </p:nvSpPr>
        <p:spPr>
          <a:xfrm>
            <a:off x="1062893" y="844061"/>
            <a:ext cx="1062891" cy="1800000"/>
          </a:xfrm>
          <a:prstGeom prst="rect">
            <a:avLst/>
          </a:prstGeom>
          <a:solidFill>
            <a:srgbClr val="C60C0E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0367" tIns="80367" rIns="80367" bIns="80367" anchor="ctr"/>
          <a:lstStyle>
            <a:lvl1pPr marL="0" marR="0" algn="ctr" defTabSz="1168400">
              <a:defRPr sz="6000">
                <a:solidFill>
                  <a:srgbClr val="FFFFF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endParaRPr sz="450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13" y="11954067"/>
            <a:ext cx="2267712" cy="11464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84" y="603298"/>
            <a:ext cx="5949260" cy="2420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/>
  <p:timing>
    <p:tnLst>
      <p:par>
        <p:cTn id="1" dur="indefinite" restart="never" nodeType="tmRoot"/>
      </p:par>
    </p:tnLst>
  </p:timing>
  <p:txStyles>
    <p:titleStyle>
      <a:lvl1pPr marL="30479" marR="30479" indent="0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30479" marR="30479" indent="171446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30479" marR="30479" indent="342892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30479" marR="30479" indent="514337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30479" marR="30479" indent="685783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30479" marR="30479" indent="857228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30479" marR="30479" indent="1028675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30479" marR="30479" indent="1200120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30479" marR="30479" indent="1371566" algn="ct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44817" marR="30479" indent="-514337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63216" marR="30479" indent="-48984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173450" marR="30479" indent="-457189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607779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1950671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1950671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1950671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1950671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1950671" marR="30479" indent="-548625" algn="l" defTabSz="685783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171446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342892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514337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685783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857228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028675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200120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371566" algn="ctr" defTabSz="4381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6454" y="1094772"/>
            <a:ext cx="15684010" cy="1714502"/>
          </a:xfrm>
        </p:spPr>
        <p:txBody>
          <a:bodyPr lIns="0" tIns="0" rIns="0" bIns="0" anchor="b" anchorCtr="0">
            <a:normAutofit/>
          </a:bodyPr>
          <a:lstStyle/>
          <a:p>
            <a:r>
              <a:rPr lang="de-DE" sz="6500" dirty="0"/>
              <a:t>Gewinnen Sie Neukunden</a:t>
            </a:r>
          </a:p>
        </p:txBody>
      </p:sp>
      <p:pic>
        <p:nvPicPr>
          <p:cNvPr id="325" name="Bildschirmfoto 2019-04-30 um 17.51.02.png" descr="Bildschirmfoto 2019-04-30 um 17.51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7765" y="4567937"/>
            <a:ext cx="11964334" cy="5063743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00" y="5259600"/>
            <a:ext cx="11196000" cy="79249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21161" r="39576" b="68073"/>
          <a:stretch/>
        </p:blipFill>
        <p:spPr>
          <a:xfrm>
            <a:off x="4933568" y="4617042"/>
            <a:ext cx="3814011" cy="108284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640506" y="757213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Anzeigenformat</a:t>
            </a:r>
            <a:br>
              <a:rPr lang="de-DE" sz="6500" dirty="0"/>
            </a:br>
            <a:r>
              <a:rPr lang="de-DE" sz="6500" dirty="0"/>
              <a:t>„SILBER“ NATIONAL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14880891" y="4617042"/>
            <a:ext cx="2133600" cy="2133600"/>
            <a:chOff x="11942619" y="4385392"/>
            <a:chExt cx="2133600" cy="2133600"/>
          </a:xfrm>
        </p:grpSpPr>
        <p:sp>
          <p:nvSpPr>
            <p:cNvPr id="12" name="Ellipse 11"/>
            <p:cNvSpPr/>
            <p:nvPr/>
          </p:nvSpPr>
          <p:spPr>
            <a:xfrm>
              <a:off x="11942619" y="4385392"/>
              <a:ext cx="2133600" cy="2133600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48 x im Jahr"/>
            <p:cNvSpPr txBox="1"/>
            <p:nvPr/>
          </p:nvSpPr>
          <p:spPr>
            <a:xfrm>
              <a:off x="12181454" y="4709710"/>
              <a:ext cx="1671130" cy="14931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12</a:t>
              </a:r>
              <a:r>
                <a:rPr sz="5000" b="0" dirty="0" smtClean="0">
                  <a:latin typeface="Effra Heavy" panose="020B0803020203020204" pitchFamily="34" charset="0"/>
                </a:rPr>
                <a:t> </a:t>
              </a:r>
              <a:r>
                <a:rPr sz="5000" b="0" dirty="0">
                  <a:latin typeface="Effra Heavy" panose="020B0803020203020204" pitchFamily="34" charset="0"/>
                </a:rPr>
                <a:t>x </a:t>
              </a:r>
              <a:r>
                <a:rPr lang="de-DE" sz="2400" b="0" dirty="0" smtClean="0">
                  <a:latin typeface="Effra Light" panose="020B0403020203020204" pitchFamily="34" charset="0"/>
                </a:rPr>
                <a:t/>
              </a:r>
              <a:br>
                <a:rPr lang="de-DE" sz="2400" b="0" dirty="0" smtClean="0">
                  <a:latin typeface="Effra Light" panose="020B0403020203020204" pitchFamily="34" charset="0"/>
                </a:rPr>
              </a:br>
              <a:r>
                <a:rPr sz="4000" b="0" dirty="0" err="1" smtClean="0">
                  <a:latin typeface="Effra Light" panose="020B0403020203020204" pitchFamily="34" charset="0"/>
                </a:rPr>
                <a:t>im</a:t>
              </a:r>
              <a:r>
                <a:rPr sz="4000" b="0" dirty="0" smtClean="0">
                  <a:latin typeface="Effra Light" panose="020B0403020203020204" pitchFamily="34" charset="0"/>
                </a:rPr>
                <a:t> </a:t>
              </a:r>
              <a:r>
                <a:rPr sz="4000" b="0" dirty="0" err="1">
                  <a:latin typeface="Effra Light" panose="020B0403020203020204" pitchFamily="34" charset="0"/>
                </a:rPr>
                <a:t>Jahr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8592718" y="10827267"/>
            <a:ext cx="1980031" cy="972000"/>
          </a:xfrm>
          <a:prstGeom prst="rect">
            <a:avLst/>
          </a:prstGeom>
          <a:solidFill>
            <a:srgbClr val="C00000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4863447"/>
            <a:ext cx="12216384" cy="852641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994967" y="7453746"/>
            <a:ext cx="1130531" cy="953193"/>
          </a:xfrm>
          <a:prstGeom prst="rect">
            <a:avLst/>
          </a:prstGeom>
          <a:solidFill>
            <a:srgbClr val="C60C0E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18586" y="818173"/>
            <a:ext cx="15333784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Platzierung der </a:t>
            </a:r>
            <a:br>
              <a:rPr lang="de-DE" sz="6500" dirty="0" smtClean="0"/>
            </a:br>
            <a:r>
              <a:rPr lang="de-DE" sz="6500" dirty="0" smtClean="0"/>
              <a:t>digitalen Werbung</a:t>
            </a:r>
            <a:endParaRPr lang="de-DE" sz="65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4396089" y="3754802"/>
            <a:ext cx="3456281" cy="3456281"/>
            <a:chOff x="11942618" y="4385391"/>
            <a:chExt cx="3456281" cy="3456281"/>
          </a:xfrm>
        </p:grpSpPr>
        <p:sp>
          <p:nvSpPr>
            <p:cNvPr id="15" name="Ellipse 14"/>
            <p:cNvSpPr/>
            <p:nvPr/>
          </p:nvSpPr>
          <p:spPr>
            <a:xfrm>
              <a:off x="11942618" y="4385391"/>
              <a:ext cx="3456281" cy="3456281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48 x im Jahr"/>
            <p:cNvSpPr txBox="1"/>
            <p:nvPr/>
          </p:nvSpPr>
          <p:spPr>
            <a:xfrm>
              <a:off x="12109359" y="5256221"/>
              <a:ext cx="3075223" cy="16470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108.000 </a:t>
              </a:r>
              <a:r>
                <a:rPr lang="de-DE" sz="5000" b="0" dirty="0" err="1" smtClean="0">
                  <a:latin typeface="Effra Heavy" panose="020B0803020203020204" pitchFamily="34" charset="0"/>
                </a:rPr>
                <a:t>AI´s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21161" r="39576" b="68073"/>
          <a:stretch/>
        </p:blipFill>
        <p:spPr>
          <a:xfrm>
            <a:off x="4933568" y="4617042"/>
            <a:ext cx="3814011" cy="10828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005754" y="12601373"/>
            <a:ext cx="10282174" cy="46166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de-DE" sz="1500" dirty="0">
                <a:latin typeface="Effra Light" panose="020B0403020203020204" pitchFamily="34" charset="0"/>
              </a:rPr>
              <a:t>Alle Preise verstehen sich in Euro, inkl. Online-Abgabe, exklusive 5% Werbeabgabe und 20% </a:t>
            </a:r>
            <a:r>
              <a:rPr lang="de-DE" sz="1500" dirty="0" err="1">
                <a:latin typeface="Effra Light" panose="020B0403020203020204" pitchFamily="34" charset="0"/>
              </a:rPr>
              <a:t>USt</a:t>
            </a:r>
            <a:r>
              <a:rPr lang="de-DE" sz="1500" dirty="0">
                <a:latin typeface="Effra Light" panose="020B0403020203020204" pitchFamily="34" charset="0"/>
              </a:rPr>
              <a:t>. </a:t>
            </a:r>
            <a:br>
              <a:rPr lang="de-DE" sz="1500" dirty="0">
                <a:latin typeface="Effra Light" panose="020B0403020203020204" pitchFamily="34" charset="0"/>
              </a:rPr>
            </a:br>
            <a:r>
              <a:rPr lang="de-DE" sz="1500" dirty="0">
                <a:latin typeface="Effra Light" panose="020B0403020203020204" pitchFamily="34" charset="0"/>
              </a:rPr>
              <a:t>Beim Online-Anteil entfällt die Werbeabgabe, daher werden Print und Online-Anteil auf der Rechnung gesondert ausgewiesen.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33562" y="4621119"/>
            <a:ext cx="14665014" cy="3533083"/>
            <a:chOff x="1885562" y="4621113"/>
            <a:chExt cx="14665014" cy="3533083"/>
          </a:xfrm>
        </p:grpSpPr>
        <p:graphicFrame>
          <p:nvGraphicFramePr>
            <p:cNvPr id="13" name="Tabelle"/>
            <p:cNvGraphicFramePr/>
            <p:nvPr>
              <p:extLst>
                <p:ext uri="{D42A27DB-BD31-4B8C-83A1-F6EECF244321}">
                  <p14:modId xmlns:p14="http://schemas.microsoft.com/office/powerpoint/2010/main" val="3842645964"/>
                </p:ext>
              </p:extLst>
            </p:nvPr>
          </p:nvGraphicFramePr>
          <p:xfrm>
            <a:off x="1957754" y="4621113"/>
            <a:ext cx="14592822" cy="3533083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4334006"/>
                  <a:gridCol w="3845491"/>
                  <a:gridCol w="3845491"/>
                  <a:gridCol w="2567834"/>
                </a:tblGrid>
                <a:tr h="559760"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Paket</a:t>
                        </a:r>
                      </a:p>
                    </a:txBody>
                    <a:tcPr marL="144000" marR="0" marT="144000" marB="0" anchor="ctr" horzOverflow="overflow">
                      <a:lnL w="254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Formate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Platzierung</a:t>
                        </a: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</a:t>
                        </a:r>
                        <a:r>
                          <a:rPr lang="de-DE"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channel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Monatspreis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>
                        <a:noFill/>
                        <a:miter lim="400000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795629"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Steiermark/Kärnten</a:t>
                        </a:r>
                      </a:p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Größe: Teaser: 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47x45 mm bzw. 47x55 mm</a:t>
                        </a: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Reise:</a:t>
                        </a:r>
                        <a:r>
                          <a:rPr lang="de-DE" sz="2100" baseline="0" dirty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Samstagsbeilage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 Aufschlagseite</a:t>
                        </a:r>
                      </a:p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Bildung: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Wirtschaft</a:t>
                        </a: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rowSpan="2">
                    <a:txBody>
                      <a:bodyPr/>
                      <a:lstStyle/>
                      <a:p>
                        <a:pPr algn="ctr" defTabSz="914400">
                          <a:defRPr sz="1800">
                            <a:uFillTx/>
                          </a:defRPr>
                        </a:pP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3</a:t>
                        </a:r>
                        <a:r>
                          <a:rPr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99</a:t>
                        </a: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,-</a:t>
                        </a:r>
                        <a:endParaRPr sz="4000" dirty="0">
                          <a:latin typeface="Effra Heavy" panose="020B08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>
                        <a:noFill/>
                        <a:miter lim="400000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177694">
                  <a:tc>
                    <a:txBody>
                      <a:bodyPr/>
                      <a:lstStyle/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digital </a:t>
                        </a:r>
                      </a:p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Med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/</a:t>
                        </a: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Rec</a:t>
                        </a: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10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Ausspielung</a:t>
                        </a:r>
                        <a:r>
                          <a:rPr sz="2100" dirty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in </a:t>
                        </a:r>
                        <a:r>
                          <a:rPr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de</a:t>
                        </a: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n Channels</a:t>
                        </a:r>
                        <a:b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Reise/Kultur</a:t>
                        </a:r>
                        <a:r>
                          <a:rPr lang="de-DE" sz="2100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/Bildung</a:t>
                        </a:r>
                        <a:endParaRPr lang="de-DE" sz="21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" t="4610" r="39576" b="84624"/>
            <a:stretch/>
          </p:blipFill>
          <p:spPr>
            <a:xfrm>
              <a:off x="1885562" y="6328611"/>
              <a:ext cx="3814011" cy="1082842"/>
            </a:xfrm>
            <a:prstGeom prst="rect">
              <a:avLst/>
            </a:prstGeom>
          </p:spPr>
        </p:pic>
      </p:grpSp>
      <p:graphicFrame>
        <p:nvGraphicFramePr>
          <p:cNvPr id="15" name="Tabelle"/>
          <p:cNvGraphicFramePr/>
          <p:nvPr>
            <p:extLst>
              <p:ext uri="{D42A27DB-BD31-4B8C-83A1-F6EECF244321}">
                <p14:modId xmlns:p14="http://schemas.microsoft.com/office/powerpoint/2010/main" val="462085495"/>
              </p:ext>
            </p:extLst>
          </p:nvPr>
        </p:nvGraphicFramePr>
        <p:xfrm>
          <a:off x="5005754" y="8154196"/>
          <a:ext cx="14592822" cy="11776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34006"/>
                <a:gridCol w="7690982"/>
                <a:gridCol w="2567834"/>
              </a:tblGrid>
              <a:tr h="1177694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endParaRPr sz="2100" dirty="0">
                        <a:latin typeface="Effra Light" panose="020B04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Werbevolumen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 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gesamt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/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Jahr</a:t>
                      </a:r>
                      <a:endParaRPr sz="2100" dirty="0">
                        <a:latin typeface="Effra Medium" panose="020B07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12 </a:t>
                      </a:r>
                      <a:r>
                        <a:rPr sz="2300" dirty="0" err="1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Inserate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
</a:t>
                      </a: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72</a:t>
                      </a:r>
                      <a:r>
                        <a:rPr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.000 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AIs</a:t>
                      </a: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2610340" y="842553"/>
            <a:ext cx="20445045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Unser exklusives Angebot</a:t>
            </a:r>
            <a:br>
              <a:rPr lang="de-DE" sz="6500" dirty="0" smtClean="0"/>
            </a:br>
            <a:r>
              <a:rPr lang="de-DE" sz="6500" dirty="0" smtClean="0"/>
              <a:t>für Sie</a:t>
            </a:r>
            <a:endParaRPr lang="de-DE" sz="65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47" y="5259222"/>
            <a:ext cx="11196128" cy="7814330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14880891" y="4617042"/>
            <a:ext cx="2133600" cy="2133600"/>
            <a:chOff x="11942619" y="4385392"/>
            <a:chExt cx="2133600" cy="2133600"/>
          </a:xfrm>
        </p:grpSpPr>
        <p:sp>
          <p:nvSpPr>
            <p:cNvPr id="21" name="Ellipse 20"/>
            <p:cNvSpPr/>
            <p:nvPr/>
          </p:nvSpPr>
          <p:spPr>
            <a:xfrm>
              <a:off x="11942619" y="4385392"/>
              <a:ext cx="2133600" cy="2133600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48 x im Jahr"/>
            <p:cNvSpPr txBox="1"/>
            <p:nvPr/>
          </p:nvSpPr>
          <p:spPr>
            <a:xfrm>
              <a:off x="12181454" y="4709710"/>
              <a:ext cx="1671130" cy="14931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12</a:t>
              </a:r>
              <a:r>
                <a:rPr sz="5000" b="0" dirty="0" smtClean="0">
                  <a:latin typeface="Effra Heavy" panose="020B0803020203020204" pitchFamily="34" charset="0"/>
                </a:rPr>
                <a:t> </a:t>
              </a:r>
              <a:r>
                <a:rPr sz="5000" b="0" dirty="0">
                  <a:latin typeface="Effra Heavy" panose="020B0803020203020204" pitchFamily="34" charset="0"/>
                </a:rPr>
                <a:t>x </a:t>
              </a:r>
              <a:r>
                <a:rPr lang="de-DE" sz="2400" b="0" dirty="0" smtClean="0">
                  <a:latin typeface="Effra Light" panose="020B0403020203020204" pitchFamily="34" charset="0"/>
                </a:rPr>
                <a:t/>
              </a:r>
              <a:br>
                <a:rPr lang="de-DE" sz="2400" b="0" dirty="0" smtClean="0">
                  <a:latin typeface="Effra Light" panose="020B0403020203020204" pitchFamily="34" charset="0"/>
                </a:rPr>
              </a:br>
              <a:r>
                <a:rPr sz="4000" b="0" dirty="0" err="1" smtClean="0">
                  <a:latin typeface="Effra Light" panose="020B0403020203020204" pitchFamily="34" charset="0"/>
                </a:rPr>
                <a:t>im</a:t>
              </a:r>
              <a:r>
                <a:rPr sz="4000" b="0" dirty="0" smtClean="0">
                  <a:latin typeface="Effra Light" panose="020B0403020203020204" pitchFamily="34" charset="0"/>
                </a:rPr>
                <a:t> </a:t>
              </a:r>
              <a:r>
                <a:rPr sz="4000" b="0" dirty="0" err="1">
                  <a:latin typeface="Effra Light" panose="020B0403020203020204" pitchFamily="34" charset="0"/>
                </a:rPr>
                <a:t>Jahr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  <p:sp>
        <p:nvSpPr>
          <p:cNvPr id="23" name="Titel 1"/>
          <p:cNvSpPr txBox="1">
            <a:spLocks/>
          </p:cNvSpPr>
          <p:nvPr/>
        </p:nvSpPr>
        <p:spPr>
          <a:xfrm>
            <a:off x="2640506" y="757213"/>
            <a:ext cx="15333784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Anzeigenformat</a:t>
            </a:r>
            <a:br>
              <a:rPr lang="de-DE" sz="6500" dirty="0" smtClean="0"/>
            </a:br>
            <a:r>
              <a:rPr lang="de-DE" sz="6500" dirty="0"/>
              <a:t>„</a:t>
            </a:r>
            <a:r>
              <a:rPr lang="de-DE" sz="6500" dirty="0" smtClean="0"/>
              <a:t>BRONZE“ NATIONAL</a:t>
            </a:r>
            <a:endParaRPr lang="de-DE" sz="65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4610" r="39576" b="84624"/>
          <a:stretch/>
        </p:blipFill>
        <p:spPr>
          <a:xfrm>
            <a:off x="4933567" y="4601000"/>
            <a:ext cx="3814011" cy="108284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231390" y="8972203"/>
            <a:ext cx="1113905" cy="997527"/>
          </a:xfrm>
          <a:prstGeom prst="rect">
            <a:avLst/>
          </a:prstGeom>
          <a:solidFill>
            <a:srgbClr val="C00000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4863447"/>
            <a:ext cx="12216384" cy="852641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0994967" y="7453746"/>
            <a:ext cx="1130531" cy="953193"/>
          </a:xfrm>
          <a:prstGeom prst="rect">
            <a:avLst/>
          </a:prstGeom>
          <a:solidFill>
            <a:srgbClr val="C60C0E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518586" y="818173"/>
            <a:ext cx="15333784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Platzierung der </a:t>
            </a:r>
            <a:br>
              <a:rPr lang="de-DE" sz="6500" dirty="0" smtClean="0"/>
            </a:br>
            <a:r>
              <a:rPr lang="de-DE" sz="6500" dirty="0" smtClean="0"/>
              <a:t>digitalen Werbung</a:t>
            </a:r>
            <a:endParaRPr lang="de-DE" sz="65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4396089" y="3754802"/>
            <a:ext cx="3456281" cy="3456281"/>
            <a:chOff x="11942618" y="4385391"/>
            <a:chExt cx="3456281" cy="3456281"/>
          </a:xfrm>
        </p:grpSpPr>
        <p:sp>
          <p:nvSpPr>
            <p:cNvPr id="17" name="Ellipse 16"/>
            <p:cNvSpPr/>
            <p:nvPr/>
          </p:nvSpPr>
          <p:spPr>
            <a:xfrm>
              <a:off x="11942618" y="4385391"/>
              <a:ext cx="3456281" cy="3456281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48 x im Jahr"/>
            <p:cNvSpPr txBox="1"/>
            <p:nvPr/>
          </p:nvSpPr>
          <p:spPr>
            <a:xfrm>
              <a:off x="12109359" y="5256221"/>
              <a:ext cx="3075223" cy="16470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72.000 </a:t>
              </a:r>
              <a:r>
                <a:rPr lang="de-DE" sz="5000" b="0" dirty="0" err="1" smtClean="0">
                  <a:latin typeface="Effra Heavy" panose="020B0803020203020204" pitchFamily="34" charset="0"/>
                </a:rPr>
                <a:t>AI´s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4610" r="39576" b="84624"/>
          <a:stretch/>
        </p:blipFill>
        <p:spPr>
          <a:xfrm>
            <a:off x="4933567" y="4601000"/>
            <a:ext cx="3814011" cy="10828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Video Testimonials"/>
          <p:cNvSpPr txBox="1"/>
          <p:nvPr/>
        </p:nvSpPr>
        <p:spPr>
          <a:xfrm>
            <a:off x="10736876" y="6619236"/>
            <a:ext cx="2910252" cy="477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marL="0" marR="0" algn="ctr" defTabSz="821531">
              <a:defRPr sz="3200" b="1"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/>
              <a:t>Video Testimonials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72282" y="793789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Zufriedene Werbekunden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Fotolia_72539218_S vagabondo Kompass Gebirge.jpg" descr="Fotolia_72539218_S vagabondo Kompass Gebirge.jpg"/>
          <p:cNvPicPr>
            <a:picLocks noChangeAspect="1"/>
          </p:cNvPicPr>
          <p:nvPr/>
        </p:nvPicPr>
        <p:blipFill>
          <a:blip r:embed="rId2">
            <a:alphaModFix amt="58492"/>
            <a:extLst/>
          </a:blip>
          <a:stretch>
            <a:fillRect/>
          </a:stretch>
        </p:blipFill>
        <p:spPr>
          <a:xfrm>
            <a:off x="5005760" y="4023859"/>
            <a:ext cx="13648131" cy="5163503"/>
          </a:xfrm>
          <a:prstGeom prst="rect">
            <a:avLst/>
          </a:prstGeom>
          <a:ln w="25400">
            <a:miter lim="400000"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06394" y="891325"/>
            <a:ext cx="15333784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Calibri"/>
                <a:sym typeface="Calibri"/>
              </a:defRPr>
            </a:lvl1pPr>
            <a:lvl2pPr marL="30479" marR="30479" indent="17145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90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5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80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5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70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5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60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de-DE" sz="6500" dirty="0"/>
              <a:t>Ihr Konzept</a:t>
            </a:r>
          </a:p>
          <a:p>
            <a:pPr hangingPunct="1"/>
            <a:r>
              <a:rPr lang="de-DE" sz="6500" dirty="0"/>
              <a:t>Zum Werbeerfolg!</a:t>
            </a:r>
          </a:p>
        </p:txBody>
      </p:sp>
      <p:sp>
        <p:nvSpPr>
          <p:cNvPr id="7" name="Textplatzhalter 1"/>
          <p:cNvSpPr>
            <a:spLocks noGrp="1"/>
          </p:cNvSpPr>
          <p:nvPr>
            <p:ph type="body" sz="half" idx="1"/>
          </p:nvPr>
        </p:nvSpPr>
        <p:spPr>
          <a:xfrm>
            <a:off x="5005760" y="9676360"/>
            <a:ext cx="8639265" cy="3663860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de-DE" sz="6000" dirty="0">
                <a:solidFill>
                  <a:srgbClr val="C60C0E"/>
                </a:solidFill>
                <a:latin typeface="Effra Heavy" panose="020B0803020203020204" pitchFamily="34" charset="0"/>
              </a:rPr>
              <a:t>Crossmedial-Regional!!</a:t>
            </a:r>
          </a:p>
          <a:p>
            <a:pPr marL="0" indent="0">
              <a:buNone/>
            </a:pPr>
            <a:r>
              <a:rPr lang="de-DE" sz="6000" dirty="0">
                <a:latin typeface="Effra Light" panose="020B0403020203020204" pitchFamily="34" charset="0"/>
              </a:rPr>
              <a:t>Unsere Medien für Ihren</a:t>
            </a:r>
          </a:p>
          <a:p>
            <a:pPr marL="0" indent="0">
              <a:buNone/>
            </a:pPr>
            <a:r>
              <a:rPr lang="de-DE" sz="6000" dirty="0">
                <a:latin typeface="Effra Light" panose="020B0403020203020204" pitchFamily="34" charset="0"/>
              </a:rPr>
              <a:t>Wettbewerbsvorteil!!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21050" y="810347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r>
              <a:rPr lang="de-DE" sz="6500" dirty="0"/>
              <a:t>Die Kleine Zeitung –</a:t>
            </a:r>
            <a:br>
              <a:rPr lang="de-DE" sz="6500" dirty="0"/>
            </a:br>
            <a:r>
              <a:rPr lang="de-DE" sz="6500" dirty="0"/>
              <a:t>Ihr Medienpartner</a:t>
            </a:r>
          </a:p>
        </p:txBody>
      </p:sp>
      <p:pic>
        <p:nvPicPr>
          <p:cNvPr id="330" name="image23.png" descr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0747" y="4913376"/>
            <a:ext cx="7196782" cy="5691326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sp>
        <p:nvSpPr>
          <p:cNvPr id="4" name="Textfeld 3"/>
          <p:cNvSpPr txBox="1"/>
          <p:nvPr/>
        </p:nvSpPr>
        <p:spPr>
          <a:xfrm>
            <a:off x="5364171" y="5450715"/>
            <a:ext cx="7503091" cy="461664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725825" marR="0" indent="-725825">
              <a:lnSpc>
                <a:spcPct val="150000"/>
              </a:lnSpc>
              <a:buSzPct val="100000"/>
              <a:buAutoNum type="arabicParenR"/>
              <a:defRPr sz="5200">
                <a:uFillTx/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de-DE" sz="5000" dirty="0">
                <a:latin typeface="Effra Medium" panose="020B0703020203020204" pitchFamily="34" charset="0"/>
              </a:rPr>
              <a:t>Crossmedial</a:t>
            </a:r>
          </a:p>
          <a:p>
            <a:pPr marL="725825" marR="0" indent="-725825">
              <a:lnSpc>
                <a:spcPct val="150000"/>
              </a:lnSpc>
              <a:buSzPct val="100000"/>
              <a:buAutoNum type="arabicParenR"/>
              <a:defRPr sz="5200">
                <a:uFillTx/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de-DE" sz="5000" dirty="0">
                <a:latin typeface="Effra Medium" panose="020B0703020203020204" pitchFamily="34" charset="0"/>
              </a:rPr>
              <a:t>Relevanz</a:t>
            </a:r>
          </a:p>
          <a:p>
            <a:pPr marL="725825" marR="0" indent="-725825">
              <a:lnSpc>
                <a:spcPct val="150000"/>
              </a:lnSpc>
              <a:buSzPct val="100000"/>
              <a:buAutoNum type="arabicParenR"/>
              <a:defRPr sz="5200">
                <a:uFillTx/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de-DE" sz="5000" dirty="0">
                <a:latin typeface="Effra Medium" panose="020B0703020203020204" pitchFamily="34" charset="0"/>
              </a:rPr>
              <a:t>Kompetenz</a:t>
            </a:r>
          </a:p>
          <a:p>
            <a:pPr marL="725825" marR="0" indent="-725825">
              <a:lnSpc>
                <a:spcPct val="150000"/>
              </a:lnSpc>
              <a:buSzPct val="100000"/>
              <a:buAutoNum type="arabicParenR"/>
              <a:defRPr sz="5200">
                <a:uFillTx/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de-DE" sz="5000" dirty="0">
                <a:latin typeface="Effra Medium" panose="020B0703020203020204" pitchFamily="34" charset="0"/>
              </a:rPr>
              <a:t>Erfahrung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"/>
          <p:cNvSpPr txBox="1">
            <a:spLocks/>
          </p:cNvSpPr>
          <p:nvPr/>
        </p:nvSpPr>
        <p:spPr>
          <a:xfrm>
            <a:off x="1819736" y="3780558"/>
            <a:ext cx="8639265" cy="1308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44830" marR="30479" indent="-514350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37" marR="30479" indent="-489857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79" marR="30479" indent="-457200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8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dirty="0">
                <a:solidFill>
                  <a:schemeClr val="tx1"/>
                </a:solidFill>
                <a:latin typeface="Effra Heavy" panose="020B0803020203020204" pitchFamily="34" charset="0"/>
              </a:rPr>
              <a:t>Die Nr. 1 im Süden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32923" b="65546"/>
          <a:stretch/>
        </p:blipFill>
        <p:spPr>
          <a:xfrm>
            <a:off x="9158259" y="4863595"/>
            <a:ext cx="11376256" cy="8258962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08858" y="827275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Höchste Reichweite</a:t>
            </a:r>
            <a:br>
              <a:rPr lang="de-DE" sz="6500" dirty="0"/>
            </a:br>
            <a:r>
              <a:rPr lang="de-DE" sz="6500" dirty="0"/>
              <a:t>in Ihrer Region</a:t>
            </a: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4401168" y="5812716"/>
            <a:ext cx="10852911" cy="487233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baseline="30000" dirty="0" smtClean="0">
                <a:latin typeface="Effra" panose="020B0603020203020204" pitchFamily="34" charset="0"/>
              </a:rPr>
              <a:t>490.000 tägliche Leser in der Steiermark</a:t>
            </a:r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1819736" y="5238648"/>
            <a:ext cx="10852911" cy="99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dirty="0" smtClean="0">
                <a:solidFill>
                  <a:srgbClr val="FF0000"/>
                </a:solidFill>
                <a:latin typeface="Effra Heavy" panose="020B0803020203020204" pitchFamily="34" charset="0"/>
              </a:rPr>
              <a:t>46,0 %</a:t>
            </a:r>
            <a:endParaRPr lang="de-DE" sz="6000" baseline="30000" dirty="0">
              <a:solidFill>
                <a:srgbClr val="FF0000"/>
              </a:solidFill>
              <a:latin typeface="Effra" panose="020B0603020203020204" pitchFamily="34" charset="0"/>
            </a:endParaRPr>
          </a:p>
          <a:p>
            <a:pPr marL="0" indent="0" hangingPunct="1">
              <a:buFontTx/>
              <a:buNone/>
            </a:pPr>
            <a:endParaRPr lang="de-DE" sz="6000" dirty="0">
              <a:latin typeface="Effra Heavy" panose="020B0803020203020204" pitchFamily="34" charset="0"/>
            </a:endParaRPr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4401168" y="6941488"/>
            <a:ext cx="10852911" cy="487233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baseline="30000" dirty="0" smtClean="0">
                <a:latin typeface="Effra" panose="020B0603020203020204" pitchFamily="34" charset="0"/>
              </a:rPr>
              <a:t>428.000 Unique User in der Steiermark</a:t>
            </a:r>
          </a:p>
        </p:txBody>
      </p:sp>
      <p:sp>
        <p:nvSpPr>
          <p:cNvPr id="12" name="Textplatzhalter 1"/>
          <p:cNvSpPr txBox="1">
            <a:spLocks/>
          </p:cNvSpPr>
          <p:nvPr/>
        </p:nvSpPr>
        <p:spPr>
          <a:xfrm>
            <a:off x="1819736" y="6367420"/>
            <a:ext cx="10852911" cy="99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dirty="0" smtClean="0">
                <a:solidFill>
                  <a:srgbClr val="FF0000"/>
                </a:solidFill>
                <a:latin typeface="Effra Heavy" panose="020B0803020203020204" pitchFamily="34" charset="0"/>
              </a:rPr>
              <a:t>46,4 %</a:t>
            </a:r>
            <a:endParaRPr lang="de-DE" sz="6000" baseline="30000" dirty="0">
              <a:solidFill>
                <a:srgbClr val="FF0000"/>
              </a:solidFill>
              <a:latin typeface="Effra" panose="020B0603020203020204" pitchFamily="34" charset="0"/>
            </a:endParaRPr>
          </a:p>
          <a:p>
            <a:pPr marL="0" indent="0" hangingPunct="1">
              <a:buFontTx/>
              <a:buNone/>
            </a:pPr>
            <a:endParaRPr lang="de-DE" sz="6000" dirty="0">
              <a:latin typeface="Effra Heavy" panose="020B0803020203020204" pitchFamily="34" charset="0"/>
            </a:endParaRPr>
          </a:p>
        </p:txBody>
      </p:sp>
      <p:sp>
        <p:nvSpPr>
          <p:cNvPr id="13" name="Textplatzhalter 1"/>
          <p:cNvSpPr txBox="1">
            <a:spLocks/>
          </p:cNvSpPr>
          <p:nvPr/>
        </p:nvSpPr>
        <p:spPr>
          <a:xfrm>
            <a:off x="5431644" y="8032039"/>
            <a:ext cx="10852911" cy="487233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baseline="30000" dirty="0" smtClean="0">
                <a:latin typeface="Effra" panose="020B0603020203020204" pitchFamily="34" charset="0"/>
              </a:rPr>
              <a:t>Unique Clients</a:t>
            </a: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1819736" y="7457971"/>
            <a:ext cx="10852911" cy="99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dirty="0" smtClean="0">
                <a:solidFill>
                  <a:srgbClr val="FF0000"/>
                </a:solidFill>
                <a:latin typeface="Effra Heavy" panose="020B0803020203020204" pitchFamily="34" charset="0"/>
              </a:rPr>
              <a:t>3.445.990</a:t>
            </a:r>
            <a:endParaRPr lang="de-DE" sz="6000" baseline="30000" dirty="0">
              <a:solidFill>
                <a:srgbClr val="FF0000"/>
              </a:solidFill>
              <a:latin typeface="Effra" panose="020B0603020203020204" pitchFamily="34" charset="0"/>
            </a:endParaRPr>
          </a:p>
          <a:p>
            <a:pPr marL="0" indent="0" hangingPunct="1">
              <a:buFontTx/>
              <a:buNone/>
            </a:pPr>
            <a:endParaRPr lang="de-DE" sz="6000" dirty="0">
              <a:latin typeface="Effra Heavy" panose="020B0803020203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511" y="2172087"/>
            <a:ext cx="8807976" cy="6147520"/>
          </a:xfrm>
          <a:prstGeom prst="rect">
            <a:avLst/>
          </a:prstGeom>
        </p:spPr>
      </p:pic>
      <p:sp>
        <p:nvSpPr>
          <p:cNvPr id="15" name="Textplatzhalter 1"/>
          <p:cNvSpPr txBox="1">
            <a:spLocks/>
          </p:cNvSpPr>
          <p:nvPr/>
        </p:nvSpPr>
        <p:spPr>
          <a:xfrm>
            <a:off x="1819736" y="8666376"/>
            <a:ext cx="3227050" cy="99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dirty="0" smtClean="0">
                <a:solidFill>
                  <a:srgbClr val="FF0000"/>
                </a:solidFill>
                <a:latin typeface="Effra Heavy" panose="020B0803020203020204" pitchFamily="34" charset="0"/>
              </a:rPr>
              <a:t>187.233</a:t>
            </a:r>
            <a:endParaRPr lang="de-DE" sz="6000" baseline="30000" dirty="0">
              <a:solidFill>
                <a:srgbClr val="FF0000"/>
              </a:solidFill>
              <a:latin typeface="Effra" panose="020B0603020203020204" pitchFamily="34" charset="0"/>
            </a:endParaRPr>
          </a:p>
          <a:p>
            <a:pPr marL="0" indent="0" hangingPunct="1">
              <a:buFontTx/>
              <a:buNone/>
            </a:pPr>
            <a:endParaRPr lang="de-DE" sz="6000" dirty="0">
              <a:latin typeface="Effra Heavy" panose="020B0803020203020204" pitchFamily="34" charset="0"/>
            </a:endParaRPr>
          </a:p>
        </p:txBody>
      </p:sp>
      <p:sp>
        <p:nvSpPr>
          <p:cNvPr id="21" name="Textplatzhalter 1"/>
          <p:cNvSpPr txBox="1">
            <a:spLocks/>
          </p:cNvSpPr>
          <p:nvPr/>
        </p:nvSpPr>
        <p:spPr>
          <a:xfrm>
            <a:off x="4835770" y="8905151"/>
            <a:ext cx="4958861" cy="125876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544817" marR="30479" indent="-514337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63216" marR="30479" indent="-48984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73450" marR="30479" indent="-457189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07779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671" marR="30479" indent="-548625" algn="l" defTabSz="685783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6000" baseline="30000" dirty="0" smtClean="0">
                <a:latin typeface="Effra" panose="020B0603020203020204" pitchFamily="34" charset="0"/>
              </a:rPr>
              <a:t>Verkaufte Auflagen </a:t>
            </a:r>
          </a:p>
          <a:p>
            <a:pPr marL="0" indent="0" hangingPunct="1">
              <a:buNone/>
            </a:pPr>
            <a:r>
              <a:rPr lang="de-DE" sz="6000" baseline="30000" dirty="0" smtClean="0">
                <a:latin typeface="Effra" panose="020B0603020203020204" pitchFamily="34" charset="0"/>
              </a:rPr>
              <a:t>in der Steiermark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build="p"/>
      <p:bldP spid="9" grpId="0" build="p"/>
      <p:bldP spid="11" grpId="0" build="p"/>
      <p:bldP spid="12" grpId="0" build="p"/>
      <p:bldP spid="13" grpId="0" build="p"/>
      <p:bldP spid="14" grpId="0" build="p"/>
      <p:bldP spid="15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76228" y="823945"/>
            <a:ext cx="20445045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Ihr Publikum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1"/>
          </p:nvPr>
        </p:nvSpPr>
        <p:spPr>
          <a:xfrm>
            <a:off x="2476228" y="3865330"/>
            <a:ext cx="8639265" cy="1308967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de-DE" sz="6000" dirty="0">
                <a:latin typeface="Effra Heavy" panose="020B0803020203020204" pitchFamily="34" charset="0"/>
              </a:rPr>
              <a:t>Ernst-Happel-Stadion</a:t>
            </a: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2476228" y="4769292"/>
            <a:ext cx="8639265" cy="1308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82203" marR="0" indent="-482203" algn="l" defTabSz="685800" rtl="0" latinLnBrk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1pPr>
            <a:lvl2pPr marL="802141" marR="0" indent="-459241" algn="l" defTabSz="685800" rtl="0" latinLnBrk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2pPr>
            <a:lvl3pPr marL="1114425" marR="0" indent="-428625" algn="l" defTabSz="685800" rtl="0" latinLnBrk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3pPr>
            <a:lvl4pPr marL="1543050" marR="0" indent="-514350" algn="l" defTabSz="685800" rtl="0" latinLnBrk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4pPr>
            <a:lvl5pPr marL="1885950" marR="0" indent="-514350" algn="l" defTabSz="685800" rtl="0" latinLnBrk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Medium" panose="020B0703020203020204" pitchFamily="34" charset="0"/>
                <a:ea typeface="Effra Medium" panose="020B0703020203020204" pitchFamily="34" charset="0"/>
                <a:cs typeface="Calibri"/>
                <a:sym typeface="Calibri"/>
              </a:defRPr>
            </a:lvl5pPr>
            <a:lvl6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1950719" marR="30479" indent="-548639" algn="l" defTabSz="685800" rtl="0" latinLnBrk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de-DE" sz="5000" dirty="0">
                <a:solidFill>
                  <a:srgbClr val="0F8DBB"/>
                </a:solidFill>
                <a:latin typeface="Effra Light" panose="020B0403020203020204" pitchFamily="34" charset="0"/>
              </a:rPr>
              <a:t>51.000 Plätze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67" y="5303520"/>
            <a:ext cx="9564544" cy="71734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10340" y="842553"/>
            <a:ext cx="20445045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Unser exklusives Angebot</a:t>
            </a:r>
            <a:br>
              <a:rPr lang="de-DE" sz="6500" dirty="0"/>
            </a:br>
            <a:r>
              <a:rPr lang="de-DE" sz="6500" dirty="0"/>
              <a:t>für Sie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1"/>
          </p:nvPr>
        </p:nvSpPr>
        <p:spPr>
          <a:xfrm>
            <a:off x="4939283" y="3859431"/>
            <a:ext cx="13737358" cy="6788945"/>
          </a:xfrm>
        </p:spPr>
        <p:txBody>
          <a:bodyPr anchor="ctr" anchorCtr="0">
            <a:normAutofit/>
          </a:bodyPr>
          <a:lstStyle/>
          <a:p>
            <a:pPr>
              <a:lnSpc>
                <a:spcPct val="200000"/>
              </a:lnSpc>
              <a:buClr>
                <a:srgbClr val="C60C0E"/>
              </a:buClr>
              <a:buFont typeface="Arial" panose="020B0604020202020204" pitchFamily="34" charset="0"/>
              <a:buChar char="►"/>
            </a:pPr>
            <a:r>
              <a:rPr lang="de-DE" sz="6000" dirty="0"/>
              <a:t>   Ihr Wettbewerbsvorteil</a:t>
            </a:r>
          </a:p>
          <a:p>
            <a:pPr>
              <a:lnSpc>
                <a:spcPct val="200000"/>
              </a:lnSpc>
              <a:buClr>
                <a:srgbClr val="C60C0E"/>
              </a:buClr>
              <a:buFont typeface="Arial" panose="020B0604020202020204" pitchFamily="34" charset="0"/>
              <a:buChar char="►"/>
            </a:pPr>
            <a:r>
              <a:rPr lang="de-DE" sz="6000" dirty="0"/>
              <a:t>   Niedrigster Tarif in 2019/2020 </a:t>
            </a:r>
          </a:p>
          <a:p>
            <a:pPr>
              <a:lnSpc>
                <a:spcPct val="200000"/>
              </a:lnSpc>
              <a:buClr>
                <a:srgbClr val="C60C0E"/>
              </a:buClr>
              <a:buFont typeface="Arial" panose="020B0604020202020204" pitchFamily="34" charset="0"/>
              <a:buChar char="►"/>
            </a:pPr>
            <a:r>
              <a:rPr lang="de-DE" sz="6000" dirty="0"/>
              <a:t>   Beste Unterstützung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621" y="6665862"/>
            <a:ext cx="4022790" cy="18754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327" y="8888767"/>
            <a:ext cx="4022790" cy="18754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4458074" y="4621119"/>
            <a:ext cx="14665014" cy="3533083"/>
            <a:chOff x="1885562" y="4621113"/>
            <a:chExt cx="14665013" cy="3533083"/>
          </a:xfrm>
        </p:grpSpPr>
        <p:graphicFrame>
          <p:nvGraphicFramePr>
            <p:cNvPr id="353" name="Tabelle"/>
            <p:cNvGraphicFramePr/>
            <p:nvPr>
              <p:extLst>
                <p:ext uri="{D42A27DB-BD31-4B8C-83A1-F6EECF244321}">
                  <p14:modId xmlns:p14="http://schemas.microsoft.com/office/powerpoint/2010/main" val="1832377399"/>
                </p:ext>
              </p:extLst>
            </p:nvPr>
          </p:nvGraphicFramePr>
          <p:xfrm>
            <a:off x="1957754" y="4621113"/>
            <a:ext cx="14592821" cy="3533083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4334006"/>
                  <a:gridCol w="3845491"/>
                  <a:gridCol w="3845491"/>
                  <a:gridCol w="2567834"/>
                </a:tblGrid>
                <a:tr h="559760"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Paket</a:t>
                        </a:r>
                      </a:p>
                    </a:txBody>
                    <a:tcPr marL="144000" marR="0" marT="144000" marB="0" anchor="ctr" horzOverflow="overflow">
                      <a:lnL w="254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Formate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Platzierung</a:t>
                        </a: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</a:t>
                        </a:r>
                        <a:r>
                          <a:rPr lang="de-DE"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channel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Monatspreis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>
                        <a:noFill/>
                        <a:miter lim="400000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795629"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Steiermark/Kärnten</a:t>
                        </a:r>
                      </a:p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Größe: </a:t>
                        </a:r>
                        <a:r>
                          <a:rPr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1/4 </a:t>
                        </a:r>
                        <a:r>
                          <a:rPr sz="2100" dirty="0" err="1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Seite</a:t>
                        </a:r>
                        <a:r>
                          <a:rPr sz="2100" dirty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</a:t>
                        </a:r>
                        <a:r>
                          <a:rPr sz="2100" dirty="0" err="1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hoch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: 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98x135 mm</a:t>
                        </a: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Reise:</a:t>
                        </a:r>
                        <a:r>
                          <a:rPr lang="de-DE" sz="2100" baseline="0" dirty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Samstagsbeilage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 Aufschlagseite</a:t>
                        </a:r>
                      </a:p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Bildung: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Wirtschaft</a:t>
                        </a: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rowSpan="2">
                    <a:txBody>
                      <a:bodyPr/>
                      <a:lstStyle/>
                      <a:p>
                        <a:pPr algn="ctr" defTabSz="914400">
                          <a:defRPr sz="1800">
                            <a:uFillTx/>
                          </a:defRPr>
                        </a:pP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7</a:t>
                        </a:r>
                        <a:r>
                          <a:rPr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99</a:t>
                        </a: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,-</a:t>
                        </a:r>
                        <a:endParaRPr sz="4000" dirty="0">
                          <a:latin typeface="Effra Heavy" panose="020B08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>
                        <a:noFill/>
                        <a:miter lim="400000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177694">
                  <a:tc>
                    <a:txBody>
                      <a:bodyPr/>
                      <a:lstStyle/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digital </a:t>
                        </a:r>
                      </a:p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Med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/</a:t>
                        </a: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Rec</a:t>
                        </a: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10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Ausspielung</a:t>
                        </a:r>
                        <a:r>
                          <a:rPr sz="2100" dirty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in </a:t>
                        </a:r>
                        <a:r>
                          <a:rPr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de</a:t>
                        </a: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n Channels</a:t>
                        </a:r>
                        <a:b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Reise/Kultur</a:t>
                        </a:r>
                        <a:r>
                          <a:rPr lang="de-DE" sz="2100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/Bildung</a:t>
                        </a:r>
                        <a:endParaRPr lang="de-DE" sz="21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" t="37479" r="39576" b="51755"/>
            <a:stretch/>
          </p:blipFill>
          <p:spPr>
            <a:xfrm>
              <a:off x="1885562" y="6328611"/>
              <a:ext cx="3814011" cy="1082842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4530266" y="12601373"/>
            <a:ext cx="10282174" cy="46166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de-DE" sz="1500" dirty="0">
                <a:latin typeface="Effra Light" panose="020B0403020203020204" pitchFamily="34" charset="0"/>
              </a:rPr>
              <a:t>Alle Preise verstehen sich in Euro, inkl. Online-Abgabe, exklusive 5% Werbeabgabe und 20% </a:t>
            </a:r>
            <a:r>
              <a:rPr lang="de-DE" sz="1500" dirty="0" err="1">
                <a:latin typeface="Effra Light" panose="020B0403020203020204" pitchFamily="34" charset="0"/>
              </a:rPr>
              <a:t>USt</a:t>
            </a:r>
            <a:r>
              <a:rPr lang="de-DE" sz="1500" dirty="0">
                <a:latin typeface="Effra Light" panose="020B0403020203020204" pitchFamily="34" charset="0"/>
              </a:rPr>
              <a:t>. </a:t>
            </a:r>
            <a:br>
              <a:rPr lang="de-DE" sz="1500" dirty="0">
                <a:latin typeface="Effra Light" panose="020B0403020203020204" pitchFamily="34" charset="0"/>
              </a:rPr>
            </a:br>
            <a:r>
              <a:rPr lang="de-DE" sz="1500" dirty="0">
                <a:latin typeface="Effra Light" panose="020B0403020203020204" pitchFamily="34" charset="0"/>
              </a:rPr>
              <a:t>Beim Online-Anteil entfällt die Werbeabgabe, daher werden Print und Online-Anteil auf der Rechnung gesondert ausgewiesen.</a:t>
            </a:r>
          </a:p>
        </p:txBody>
      </p:sp>
      <p:graphicFrame>
        <p:nvGraphicFramePr>
          <p:cNvPr id="7" name="Tabelle"/>
          <p:cNvGraphicFramePr/>
          <p:nvPr>
            <p:extLst>
              <p:ext uri="{D42A27DB-BD31-4B8C-83A1-F6EECF244321}">
                <p14:modId xmlns:p14="http://schemas.microsoft.com/office/powerpoint/2010/main" val="1238884635"/>
              </p:ext>
            </p:extLst>
          </p:nvPr>
        </p:nvGraphicFramePr>
        <p:xfrm>
          <a:off x="4530267" y="8154196"/>
          <a:ext cx="14592822" cy="11776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34006"/>
                <a:gridCol w="7690982"/>
                <a:gridCol w="2567834"/>
              </a:tblGrid>
              <a:tr h="1177694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endParaRPr sz="2100" dirty="0">
                        <a:latin typeface="Effra Light" panose="020B04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Werbevolumen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 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gesamt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/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Jahr</a:t>
                      </a:r>
                      <a:endParaRPr sz="2100" dirty="0">
                        <a:latin typeface="Effra Medium" panose="020B07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12 </a:t>
                      </a:r>
                      <a:r>
                        <a:rPr sz="2300" dirty="0" err="1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Inserate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
</a:t>
                      </a:r>
                      <a:r>
                        <a:rPr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1</a:t>
                      </a: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8</a:t>
                      </a:r>
                      <a:r>
                        <a:rPr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0.000 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AIs</a:t>
                      </a: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2610340" y="842553"/>
            <a:ext cx="20445045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Unser exklusives Angebot</a:t>
            </a:r>
            <a:br>
              <a:rPr lang="de-DE" sz="6500" dirty="0" smtClean="0"/>
            </a:br>
            <a:r>
              <a:rPr lang="de-DE" sz="6500" dirty="0" smtClean="0"/>
              <a:t>für Sie</a:t>
            </a:r>
            <a:endParaRPr lang="de-DE" sz="65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57" y="5235256"/>
            <a:ext cx="10978840" cy="77712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37479" r="39576" b="51755"/>
          <a:stretch/>
        </p:blipFill>
        <p:spPr>
          <a:xfrm>
            <a:off x="4933568" y="4617042"/>
            <a:ext cx="3814011" cy="108284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603930" y="840672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Anzeigenformat</a:t>
            </a:r>
            <a:br>
              <a:rPr lang="de-DE" sz="6500" dirty="0"/>
            </a:br>
            <a:r>
              <a:rPr lang="de-DE" sz="6500" dirty="0"/>
              <a:t>„GOLD“ NATIONAL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4880891" y="4617042"/>
            <a:ext cx="2133600" cy="2133600"/>
            <a:chOff x="11942619" y="4385392"/>
            <a:chExt cx="2133600" cy="2133600"/>
          </a:xfrm>
        </p:grpSpPr>
        <p:sp>
          <p:nvSpPr>
            <p:cNvPr id="13" name="Ellipse 12"/>
            <p:cNvSpPr/>
            <p:nvPr/>
          </p:nvSpPr>
          <p:spPr>
            <a:xfrm>
              <a:off x="11942619" y="4385392"/>
              <a:ext cx="2133600" cy="2133600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48 x im Jahr"/>
            <p:cNvSpPr txBox="1"/>
            <p:nvPr/>
          </p:nvSpPr>
          <p:spPr>
            <a:xfrm>
              <a:off x="12181454" y="4709710"/>
              <a:ext cx="1671130" cy="14931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12</a:t>
              </a:r>
              <a:r>
                <a:rPr sz="5000" b="0" dirty="0" smtClean="0">
                  <a:latin typeface="Effra Heavy" panose="020B0803020203020204" pitchFamily="34" charset="0"/>
                </a:rPr>
                <a:t> </a:t>
              </a:r>
              <a:r>
                <a:rPr sz="5000" b="0" dirty="0">
                  <a:latin typeface="Effra Heavy" panose="020B0803020203020204" pitchFamily="34" charset="0"/>
                </a:rPr>
                <a:t>x </a:t>
              </a:r>
              <a:r>
                <a:rPr lang="de-DE" sz="2400" b="0" dirty="0" smtClean="0">
                  <a:latin typeface="Effra Light" panose="020B0403020203020204" pitchFamily="34" charset="0"/>
                </a:rPr>
                <a:t/>
              </a:r>
              <a:br>
                <a:rPr lang="de-DE" sz="2400" b="0" dirty="0" smtClean="0">
                  <a:latin typeface="Effra Light" panose="020B0403020203020204" pitchFamily="34" charset="0"/>
                </a:rPr>
              </a:br>
              <a:r>
                <a:rPr sz="4000" b="0" dirty="0" err="1" smtClean="0">
                  <a:latin typeface="Effra Light" panose="020B0403020203020204" pitchFamily="34" charset="0"/>
                </a:rPr>
                <a:t>im</a:t>
              </a:r>
              <a:r>
                <a:rPr sz="4000" b="0" dirty="0" smtClean="0">
                  <a:latin typeface="Effra Light" panose="020B0403020203020204" pitchFamily="34" charset="0"/>
                </a:rPr>
                <a:t> </a:t>
              </a:r>
              <a:r>
                <a:rPr sz="4000" b="0" dirty="0" err="1">
                  <a:latin typeface="Effra Light" panose="020B0403020203020204" pitchFamily="34" charset="0"/>
                </a:rPr>
                <a:t>Jahr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4863447"/>
            <a:ext cx="12216384" cy="8526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8586" y="818173"/>
            <a:ext cx="15333784" cy="1980833"/>
          </a:xfrm>
        </p:spPr>
        <p:txBody>
          <a:bodyPr lIns="0" tIns="0" rIns="0" bIns="0" anchor="b" anchorCtr="0">
            <a:noAutofit/>
          </a:bodyPr>
          <a:lstStyle/>
          <a:p>
            <a:pPr algn="l"/>
            <a:r>
              <a:rPr lang="de-DE" sz="6500" dirty="0"/>
              <a:t>Platzierung der </a:t>
            </a:r>
            <a:br>
              <a:rPr lang="de-DE" sz="6500" dirty="0"/>
            </a:br>
            <a:r>
              <a:rPr lang="de-DE" sz="6500" dirty="0"/>
              <a:t>digitalen Werbung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4396089" y="3754802"/>
            <a:ext cx="3456281" cy="3456281"/>
            <a:chOff x="11942618" y="4385391"/>
            <a:chExt cx="3456281" cy="3456281"/>
          </a:xfrm>
        </p:grpSpPr>
        <p:sp>
          <p:nvSpPr>
            <p:cNvPr id="16" name="Ellipse 15"/>
            <p:cNvSpPr/>
            <p:nvPr/>
          </p:nvSpPr>
          <p:spPr>
            <a:xfrm>
              <a:off x="11942618" y="4385391"/>
              <a:ext cx="3456281" cy="3456281"/>
            </a:xfrm>
            <a:prstGeom prst="ellipse">
              <a:avLst/>
            </a:prstGeom>
            <a:solidFill>
              <a:srgbClr val="0F8DBB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40639" marR="40639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48 x im Jahr"/>
            <p:cNvSpPr txBox="1"/>
            <p:nvPr/>
          </p:nvSpPr>
          <p:spPr>
            <a:xfrm>
              <a:off x="12109359" y="5256221"/>
              <a:ext cx="3075223" cy="16470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marL="0" marR="0" algn="ctr" defTabSz="821531">
                <a:defRPr sz="3200" b="1">
                  <a:solidFill>
                    <a:srgbClr val="FFFFFF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de-DE" sz="5000" b="0" dirty="0" smtClean="0">
                  <a:latin typeface="Effra Heavy" panose="020B0803020203020204" pitchFamily="34" charset="0"/>
                </a:rPr>
                <a:t>180.000 </a:t>
              </a:r>
              <a:r>
                <a:rPr lang="de-DE" sz="5000" b="0" dirty="0" err="1" smtClean="0">
                  <a:latin typeface="Effra Heavy" panose="020B0803020203020204" pitchFamily="34" charset="0"/>
                </a:rPr>
                <a:t>AI´s</a:t>
              </a:r>
              <a:endParaRPr sz="4000" b="0" dirty="0">
                <a:latin typeface="Effra Light" panose="020B0403020203020204" pitchFamily="34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37479" r="39576" b="51755"/>
          <a:stretch/>
        </p:blipFill>
        <p:spPr>
          <a:xfrm>
            <a:off x="4933568" y="4617042"/>
            <a:ext cx="3814011" cy="108284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0994967" y="7453746"/>
            <a:ext cx="1130531" cy="953193"/>
          </a:xfrm>
          <a:prstGeom prst="rect">
            <a:avLst/>
          </a:prstGeom>
          <a:solidFill>
            <a:srgbClr val="C60C0E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005754" y="12601373"/>
            <a:ext cx="10282174" cy="46166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de-DE" sz="1500" dirty="0">
                <a:latin typeface="Effra Light" panose="020B0403020203020204" pitchFamily="34" charset="0"/>
              </a:rPr>
              <a:t>Alle Preise verstehen sich in Euro, inkl. Online-Abgabe, exklusive 5% Werbeabgabe und 20% </a:t>
            </a:r>
            <a:r>
              <a:rPr lang="de-DE" sz="1500" dirty="0" err="1">
                <a:latin typeface="Effra Light" panose="020B0403020203020204" pitchFamily="34" charset="0"/>
              </a:rPr>
              <a:t>USt</a:t>
            </a:r>
            <a:r>
              <a:rPr lang="de-DE" sz="1500" dirty="0">
                <a:latin typeface="Effra Light" panose="020B0403020203020204" pitchFamily="34" charset="0"/>
              </a:rPr>
              <a:t>. </a:t>
            </a:r>
            <a:br>
              <a:rPr lang="de-DE" sz="1500" dirty="0">
                <a:latin typeface="Effra Light" panose="020B0403020203020204" pitchFamily="34" charset="0"/>
              </a:rPr>
            </a:br>
            <a:r>
              <a:rPr lang="de-DE" sz="1500" dirty="0">
                <a:latin typeface="Effra Light" panose="020B0403020203020204" pitchFamily="34" charset="0"/>
              </a:rPr>
              <a:t>Beim Online-Anteil entfällt die Werbeabgabe, daher werden Print und Online-Anteil auf der Rechnung gesondert ausgewiesen.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933562" y="4621119"/>
            <a:ext cx="14665014" cy="3533083"/>
            <a:chOff x="1885562" y="4621113"/>
            <a:chExt cx="14665014" cy="3533083"/>
          </a:xfrm>
        </p:grpSpPr>
        <p:graphicFrame>
          <p:nvGraphicFramePr>
            <p:cNvPr id="9" name="Tabelle"/>
            <p:cNvGraphicFramePr/>
            <p:nvPr>
              <p:extLst>
                <p:ext uri="{D42A27DB-BD31-4B8C-83A1-F6EECF244321}">
                  <p14:modId xmlns:p14="http://schemas.microsoft.com/office/powerpoint/2010/main" val="3988472514"/>
                </p:ext>
              </p:extLst>
            </p:nvPr>
          </p:nvGraphicFramePr>
          <p:xfrm>
            <a:off x="1957754" y="4621113"/>
            <a:ext cx="14592822" cy="3533083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4334006"/>
                  <a:gridCol w="3845491"/>
                  <a:gridCol w="3845491"/>
                  <a:gridCol w="2567834"/>
                </a:tblGrid>
                <a:tr h="559760"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Paket</a:t>
                        </a:r>
                      </a:p>
                    </a:txBody>
                    <a:tcPr marL="144000" marR="0" marT="144000" marB="0" anchor="ctr" horzOverflow="overflow">
                      <a:lnL w="254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Formate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Platzierung</a:t>
                        </a:r>
                        <a:r>
                          <a:rPr lang="de-DE" sz="2000" cap="all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</a:t>
                        </a:r>
                        <a:r>
                          <a:rPr lang="de-DE" sz="2000" cap="all" baseline="0" dirty="0" err="1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channel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000" cap="all" baseline="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Monatspreis</a:t>
                        </a:r>
                        <a:endParaRPr sz="2000" cap="all" baseline="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>
                        <a:noFill/>
                        <a:miter lim="400000"/>
                      </a:lnR>
                      <a:lnT w="25400">
                        <a:noFill/>
                        <a:miter lim="400000"/>
                      </a:lnT>
                      <a:lnB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795629"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Steiermark/Kärnten</a:t>
                        </a:r>
                      </a:p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Größe: </a:t>
                        </a:r>
                        <a:r>
                          <a:rPr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1/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8</a:t>
                        </a:r>
                        <a:r>
                          <a:rPr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</a:t>
                        </a:r>
                        <a:r>
                          <a:rPr sz="2100" dirty="0" err="1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Seite</a:t>
                        </a:r>
                        <a:r>
                          <a:rPr sz="2100" dirty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quer: 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98x45 mm</a:t>
                        </a:r>
                        <a:endParaRPr sz="2100" dirty="0">
                          <a:latin typeface="Effra Light" panose="020B04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Reise:</a:t>
                        </a:r>
                        <a:r>
                          <a:rPr lang="de-DE" sz="2100" baseline="0" dirty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Samstagsbeilage</a:t>
                        </a:r>
                        <a:b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Kultur Aufschlagseite</a:t>
                        </a:r>
                      </a:p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Bildung:</a:t>
                        </a:r>
                        <a:r>
                          <a:rPr lang="de-DE" sz="2100" baseline="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 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Medium"/>
                            <a:cs typeface="Gotham Medium"/>
                            <a:sym typeface="Gotham Medium"/>
                          </a:rPr>
                          <a:t>Wirtschaft</a:t>
                        </a: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rowSpan="2">
                    <a:txBody>
                      <a:bodyPr/>
                      <a:lstStyle/>
                      <a:p>
                        <a:pPr algn="ctr" defTabSz="914400">
                          <a:defRPr sz="1800">
                            <a:uFillTx/>
                          </a:defRPr>
                        </a:pP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5</a:t>
                        </a:r>
                        <a:r>
                          <a:rPr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99</a:t>
                        </a:r>
                        <a:r>
                          <a:rPr lang="de-DE" sz="4000" dirty="0" smtClean="0">
                            <a:latin typeface="Effra Heavy" panose="020B08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,-</a:t>
                        </a:r>
                        <a:endParaRPr sz="4000" dirty="0">
                          <a:latin typeface="Effra Heavy" panose="020B08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>
                        <a:noFill/>
                        <a:miter lim="400000"/>
                      </a:lnR>
                      <a:lnT w="28575" cap="flat" cmpd="sng" algn="ctr">
                        <a:solidFill>
                          <a:srgbClr val="C60C0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1177694">
                  <a:tc>
                    <a:txBody>
                      <a:bodyPr/>
                      <a:lstStyle/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>
                        <a:noFill/>
                        <a:miter lim="400000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Kleine Zeitung digital </a:t>
                        </a:r>
                      </a:p>
                      <a:p>
                        <a:pPr algn="l" defTabSz="914400">
                          <a:defRPr>
                            <a:uFillTx/>
                            <a:latin typeface="Gotham Bold"/>
                            <a:ea typeface="Gotham Bold"/>
                            <a:cs typeface="Gotham Bold"/>
                            <a:sym typeface="Gotham Bold"/>
                          </a:defRPr>
                        </a:pP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Med</a:t>
                        </a:r>
                        <a:r>
                          <a:rPr lang="de-DE" sz="2100" dirty="0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/</a:t>
                        </a:r>
                        <a:r>
                          <a:rPr lang="de-DE" sz="2100" dirty="0" err="1" smtClean="0">
                            <a:latin typeface="Effra Light" panose="020B0403020203020204" pitchFamily="34" charset="0"/>
                            <a:ea typeface="Gotham Book"/>
                            <a:cs typeface="Gotham Book"/>
                            <a:sym typeface="Gotham Book"/>
                          </a:rPr>
                          <a:t>Rec</a:t>
                        </a:r>
                        <a:endParaRPr sz="2100" dirty="0">
                          <a:latin typeface="Effra Light" panose="020B0403020203020204" pitchFamily="34" charset="0"/>
                          <a:ea typeface="Gotham Book"/>
                          <a:cs typeface="Gotham Book"/>
                          <a:sym typeface="Gotham Book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1800">
                            <a:uFillTx/>
                          </a:defRPr>
                        </a:pPr>
                        <a:r>
                          <a:rPr sz="2100" dirty="0" err="1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Ausspielung</a:t>
                        </a:r>
                        <a:r>
                          <a:rPr sz="2100" dirty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 in </a:t>
                        </a:r>
                        <a:r>
                          <a:rPr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de</a:t>
                        </a: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n Channels</a:t>
                        </a:r>
                        <a:b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</a:br>
                        <a:r>
                          <a:rPr lang="de-DE" sz="210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Reise/Kultur</a:t>
                        </a:r>
                        <a:r>
                          <a:rPr lang="de-DE" sz="2100" baseline="0" dirty="0" smtClean="0">
                            <a:latin typeface="Effra Medium" panose="020B0703020203020204" pitchFamily="34" charset="0"/>
                            <a:ea typeface="Gotham Bold"/>
                            <a:cs typeface="Gotham Bold"/>
                            <a:sym typeface="Gotham Bold"/>
                          </a:rPr>
                          <a:t>/Bildung</a:t>
                        </a:r>
                        <a:endParaRPr lang="de-DE" sz="21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endParaRPr>
                      </a:p>
                    </a:txBody>
                    <a:tcPr marL="144000" marR="0" marT="144000" marB="0" anchor="ctr" horzOverflow="overflow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" t="21161" r="39576" b="68073"/>
            <a:stretch/>
          </p:blipFill>
          <p:spPr>
            <a:xfrm>
              <a:off x="1885562" y="6328611"/>
              <a:ext cx="3814011" cy="1082842"/>
            </a:xfrm>
            <a:prstGeom prst="rect">
              <a:avLst/>
            </a:prstGeom>
          </p:spPr>
        </p:pic>
      </p:grpSp>
      <p:graphicFrame>
        <p:nvGraphicFramePr>
          <p:cNvPr id="14" name="Tabelle"/>
          <p:cNvGraphicFramePr/>
          <p:nvPr>
            <p:extLst>
              <p:ext uri="{D42A27DB-BD31-4B8C-83A1-F6EECF244321}">
                <p14:modId xmlns:p14="http://schemas.microsoft.com/office/powerpoint/2010/main" val="1360499307"/>
              </p:ext>
            </p:extLst>
          </p:nvPr>
        </p:nvGraphicFramePr>
        <p:xfrm>
          <a:off x="5005754" y="8154196"/>
          <a:ext cx="14592822" cy="11776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34006"/>
                <a:gridCol w="7690982"/>
                <a:gridCol w="2567834"/>
              </a:tblGrid>
              <a:tr h="1177694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endParaRPr sz="2100" dirty="0">
                        <a:latin typeface="Effra Light" panose="020B04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Werbevolumen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 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gesamt</a:t>
                      </a:r>
                      <a:r>
                        <a:rPr sz="21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/</a:t>
                      </a:r>
                      <a:r>
                        <a:rPr sz="2100" dirty="0" err="1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Jahr</a:t>
                      </a:r>
                      <a:endParaRPr sz="2100" dirty="0">
                        <a:latin typeface="Effra Medium" panose="020B0703020203020204" pitchFamily="34" charset="0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12 </a:t>
                      </a:r>
                      <a:r>
                        <a:rPr sz="2300" dirty="0" err="1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Inserate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
</a:t>
                      </a:r>
                      <a:r>
                        <a:rPr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1</a:t>
                      </a:r>
                      <a:r>
                        <a:rPr lang="de-DE"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08</a:t>
                      </a:r>
                      <a:r>
                        <a:rPr sz="2300" dirty="0" smtClean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.000 </a:t>
                      </a:r>
                      <a:r>
                        <a:rPr sz="2300" dirty="0">
                          <a:latin typeface="Effra Medium" panose="020B0703020203020204" pitchFamily="34" charset="0"/>
                          <a:ea typeface="Gotham Bold"/>
                          <a:cs typeface="Gotham Bold"/>
                          <a:sym typeface="Gotham Bold"/>
                        </a:rPr>
                        <a:t>AIs</a:t>
                      </a:r>
                    </a:p>
                  </a:txBody>
                  <a:tcPr marL="144000" marR="0" marT="14400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2610340" y="842553"/>
            <a:ext cx="20445045" cy="19808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ctr" defTabSz="61613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ffra Light" panose="020B0403020203020204" pitchFamily="34" charset="0"/>
                <a:ea typeface="Effra Light" panose="020B0403020203020204" pitchFamily="34" charset="0"/>
                <a:cs typeface="Effra Light" panose="020B0403020203020204" pitchFamily="34" charset="0"/>
                <a:sym typeface="Helvetica Light"/>
              </a:defRPr>
            </a:lvl1pPr>
            <a:lvl2pPr marL="30479" marR="30479" indent="17144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30479" marR="30479" indent="342892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30479" marR="30479" indent="514337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30479" marR="30479" indent="685783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30479" marR="30479" indent="857228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0479" marR="30479" indent="1028675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0479" marR="30479" indent="1200120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30479" marR="30479" indent="1371566" algn="ctr" defTabSz="6857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de-DE" sz="6500" dirty="0" smtClean="0"/>
              <a:t>Unser exklusives Angebot</a:t>
            </a:r>
            <a:br>
              <a:rPr lang="de-DE" sz="6500" dirty="0" smtClean="0"/>
            </a:br>
            <a:r>
              <a:rPr lang="de-DE" sz="6500" dirty="0" smtClean="0"/>
              <a:t>für Sie</a:t>
            </a:r>
            <a:endParaRPr lang="de-DE" sz="65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Benutzerdefiniert</PresentationFormat>
  <Paragraphs>93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30" baseType="lpstr">
      <vt:lpstr>Arial</vt:lpstr>
      <vt:lpstr>Calibri</vt:lpstr>
      <vt:lpstr>DaxPro-Regular</vt:lpstr>
      <vt:lpstr>Effra</vt:lpstr>
      <vt:lpstr>Effra Heavy</vt:lpstr>
      <vt:lpstr>Effra Light</vt:lpstr>
      <vt:lpstr>Effra Medium</vt:lpstr>
      <vt:lpstr>Gotham Bold</vt:lpstr>
      <vt:lpstr>Gotham Book</vt:lpstr>
      <vt:lpstr>Gotham Medium</vt:lpstr>
      <vt:lpstr>Helvetica Light</vt:lpstr>
      <vt:lpstr>Helvetica Neue</vt:lpstr>
      <vt:lpstr>Lucida Grande</vt:lpstr>
      <vt:lpstr>White</vt:lpstr>
      <vt:lpstr>Gewinnen Sie Neukunden</vt:lpstr>
      <vt:lpstr>Die Kleine Zeitung – Ihr Medienpartner</vt:lpstr>
      <vt:lpstr>Höchste Reichweite in Ihrer Region</vt:lpstr>
      <vt:lpstr>Ihr Publikum</vt:lpstr>
      <vt:lpstr>Unser exklusives Angebot für Sie</vt:lpstr>
      <vt:lpstr>PowerPoint-Präsentation</vt:lpstr>
      <vt:lpstr>Anzeigenformat „GOLD“ NATIONAL</vt:lpstr>
      <vt:lpstr>Platzierung der  digitalen Werbung</vt:lpstr>
      <vt:lpstr>PowerPoint-Präsentation</vt:lpstr>
      <vt:lpstr>Anzeigenformat „SILBER“ NATIONAL</vt:lpstr>
      <vt:lpstr>PowerPoint-Präsentation</vt:lpstr>
      <vt:lpstr>PowerPoint-Präsentation</vt:lpstr>
      <vt:lpstr>PowerPoint-Präsentation</vt:lpstr>
      <vt:lpstr>PowerPoint-Präsentation</vt:lpstr>
      <vt:lpstr>Zufriedene Werbekunden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Schulz</dc:creator>
  <cp:lastModifiedBy>Pia Leitner</cp:lastModifiedBy>
  <cp:revision>69</cp:revision>
  <dcterms:modified xsi:type="dcterms:W3CDTF">2019-06-19T10:47:12Z</dcterms:modified>
</cp:coreProperties>
</file>